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0A0F9-89E0-47AF-BBC4-0D696D60CD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7AFB5F-0E6A-491F-B812-A97A262E0E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819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методической работы библиотеки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429000"/>
            <a:ext cx="30003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Составители: сотрудники библиотек западной группы районов Красноярского края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г</a:t>
            </a:r>
            <a:r>
              <a:rPr lang="ru-RU" b="1" dirty="0" smtClean="0"/>
              <a:t>. Ачинск</a:t>
            </a:r>
          </a:p>
          <a:p>
            <a:pPr algn="ctr"/>
            <a:r>
              <a:rPr lang="ru-RU" b="1" dirty="0" smtClean="0"/>
              <a:t>2014</a:t>
            </a:r>
            <a:endParaRPr lang="ru-RU" b="1" dirty="0"/>
          </a:p>
        </p:txBody>
      </p:sp>
      <p:pic>
        <p:nvPicPr>
          <p:cNvPr id="5" name="Рисунок 4" descr="IMG_3693.JPG"/>
          <p:cNvPicPr>
            <a:picLocks noChangeAspect="1"/>
          </p:cNvPicPr>
          <p:nvPr/>
        </p:nvPicPr>
        <p:blipFill>
          <a:blip r:embed="rId2"/>
          <a:srcRect l="10476" t="3837" r="10476" b="3068"/>
          <a:stretch>
            <a:fillRect/>
          </a:stretch>
        </p:blipFill>
        <p:spPr>
          <a:xfrm>
            <a:off x="5000628" y="2928934"/>
            <a:ext cx="3072869" cy="255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Модель методической работы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643314"/>
            <a:ext cx="2592288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Методический совет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928802"/>
            <a:ext cx="2857520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Методист (руководитель)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928802"/>
            <a:ext cx="2484276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Директор (координатор)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429264"/>
            <a:ext cx="285752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Зав.отделами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5429264"/>
            <a:ext cx="2587158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Зав.филиалами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57" name="Прямая со стрелкой 56"/>
          <p:cNvCxnSpPr>
            <a:stCxn id="8" idx="2"/>
            <a:endCxn id="8" idx="2"/>
          </p:cNvCxnSpPr>
          <p:nvPr/>
        </p:nvCxnSpPr>
        <p:spPr>
          <a:xfrm rot="5400000">
            <a:off x="1885048" y="286490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1"/>
          </p:cNvCxnSpPr>
          <p:nvPr/>
        </p:nvCxnSpPr>
        <p:spPr>
          <a:xfrm flipV="1">
            <a:off x="3143240" y="2393149"/>
            <a:ext cx="2643206" cy="3571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14942" y="4429132"/>
            <a:ext cx="2214578" cy="9286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643042" y="4429132"/>
            <a:ext cx="2214578" cy="9286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7" idx="2"/>
          </p:cNvCxnSpPr>
          <p:nvPr/>
        </p:nvCxnSpPr>
        <p:spPr>
          <a:xfrm flipV="1">
            <a:off x="4786314" y="2857496"/>
            <a:ext cx="2428892" cy="7143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000232" y="2857496"/>
            <a:ext cx="2143140" cy="7143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58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Положение о методисте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Функции:</a:t>
            </a:r>
          </a:p>
          <a:p>
            <a:r>
              <a:rPr lang="ru-RU" dirty="0" smtClean="0"/>
              <a:t>Планирование и анализ деятельности ЦБС;</a:t>
            </a:r>
          </a:p>
          <a:p>
            <a:r>
              <a:rPr lang="ru-RU" dirty="0" smtClean="0"/>
              <a:t>Внедрение передового опыта работы.</a:t>
            </a:r>
          </a:p>
          <a:p>
            <a:endParaRPr lang="ru-RU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857356" y="3857628"/>
            <a:ext cx="6223292" cy="2536567"/>
            <a:chOff x="105192150" y="109247775"/>
            <a:chExt cx="3593146" cy="1590507"/>
          </a:xfrm>
        </p:grpSpPr>
        <p:pic>
          <p:nvPicPr>
            <p:cNvPr id="5" name="Picture 3" descr="IMG_3676"/>
            <p:cNvPicPr>
              <a:picLocks noChangeAspect="1" noChangeArrowheads="1"/>
            </p:cNvPicPr>
            <p:nvPr/>
          </p:nvPicPr>
          <p:blipFill>
            <a:blip r:embed="rId2" cstate="print"/>
            <a:srcRect t="10658" b="10460"/>
            <a:stretch>
              <a:fillRect/>
            </a:stretch>
          </p:blipFill>
          <p:spPr bwMode="auto">
            <a:xfrm>
              <a:off x="105249681" y="109247775"/>
              <a:ext cx="3024549" cy="159050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IMG_367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192150" y="109391775"/>
              <a:ext cx="3593146" cy="141984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14519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8042224" cy="864096"/>
          </a:xfrm>
        </p:spPr>
        <p:txBody>
          <a:bodyPr/>
          <a:lstStyle/>
          <a:p>
            <a:r>
              <a:rPr lang="ru-RU" b="1" dirty="0" smtClean="0"/>
              <a:t>Положение о методисте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214422"/>
            <a:ext cx="8647968" cy="53109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/>
              <a:t>Обязанности:</a:t>
            </a:r>
          </a:p>
          <a:p>
            <a:pPr algn="just"/>
            <a:r>
              <a:rPr lang="ru-RU" sz="1600" dirty="0" smtClean="0"/>
              <a:t>Обеспечение единого организационно-методического руководства структурного подразделения;</a:t>
            </a:r>
          </a:p>
          <a:p>
            <a:pPr algn="just"/>
            <a:r>
              <a:rPr lang="ru-RU" sz="1600" dirty="0" smtClean="0"/>
              <a:t>Составление текущих, перспективных, квартальных, годовых планов (программ) и отчетов;</a:t>
            </a:r>
          </a:p>
          <a:p>
            <a:pPr algn="just"/>
            <a:r>
              <a:rPr lang="ru-RU" sz="1600" dirty="0" smtClean="0"/>
              <a:t>Организация работы по повышению квалификации работников;</a:t>
            </a:r>
          </a:p>
          <a:p>
            <a:pPr algn="just"/>
            <a:r>
              <a:rPr lang="ru-RU" sz="1600" dirty="0" smtClean="0"/>
              <a:t>Изучение и внедрение передового опыта;</a:t>
            </a:r>
          </a:p>
          <a:p>
            <a:pPr algn="just"/>
            <a:r>
              <a:rPr lang="ru-RU" sz="1600" dirty="0" smtClean="0"/>
              <a:t>Консультирование по вопросам библиотечного дела;</a:t>
            </a:r>
          </a:p>
          <a:p>
            <a:pPr algn="just"/>
            <a:r>
              <a:rPr lang="ru-RU" sz="1600" dirty="0" smtClean="0"/>
              <a:t>Экспертная оценка материалов (проекты, сценарии, печатная продукция и т.д.);</a:t>
            </a:r>
          </a:p>
          <a:p>
            <a:pPr algn="just"/>
            <a:r>
              <a:rPr lang="ru-RU" sz="1600" dirty="0" smtClean="0"/>
              <a:t>Организация и проведение профессиональных конкурсов;</a:t>
            </a:r>
          </a:p>
          <a:p>
            <a:pPr algn="just"/>
            <a:r>
              <a:rPr lang="ru-RU" sz="1600" dirty="0" smtClean="0"/>
              <a:t>Информирование  сотрудников о конкурсах различных уровней;</a:t>
            </a:r>
          </a:p>
          <a:p>
            <a:pPr algn="just"/>
            <a:r>
              <a:rPr lang="ru-RU" sz="1600" dirty="0" smtClean="0"/>
              <a:t>Ведение баз данных (кадровые, методические материалы,  статьи и пр.);</a:t>
            </a:r>
          </a:p>
          <a:p>
            <a:pPr algn="just"/>
            <a:r>
              <a:rPr lang="ru-RU" sz="1600" dirty="0" smtClean="0"/>
              <a:t>Организация работы по формированию положительного имиджа учреждения (работа со СМИ, рекламная деятельность, работа с сайтом и пр.);</a:t>
            </a:r>
          </a:p>
          <a:p>
            <a:pPr algn="just"/>
            <a:r>
              <a:rPr lang="ru-RU" sz="1600" dirty="0" smtClean="0"/>
              <a:t>Координационная работа</a:t>
            </a:r>
            <a:r>
              <a:rPr lang="ru-RU" sz="1600" dirty="0"/>
              <a:t> </a:t>
            </a:r>
            <a:r>
              <a:rPr lang="ru-RU" sz="1600" dirty="0" smtClean="0"/>
              <a:t>с учреждениями культуры, образования и т.д. (соглашения, договоры, положения);</a:t>
            </a:r>
            <a:r>
              <a:rPr lang="ru-RU" sz="1600" dirty="0"/>
              <a:t> </a:t>
            </a:r>
            <a:endParaRPr lang="ru-RU" sz="1600" dirty="0" smtClean="0"/>
          </a:p>
          <a:p>
            <a:pPr algn="just"/>
            <a:r>
              <a:rPr lang="ru-RU" sz="1600" dirty="0" smtClean="0"/>
              <a:t>Ведение </a:t>
            </a:r>
            <a:r>
              <a:rPr lang="ru-RU" sz="1600" dirty="0"/>
              <a:t>документации по методической работе;</a:t>
            </a:r>
          </a:p>
          <a:p>
            <a:pPr algn="just"/>
            <a:r>
              <a:rPr lang="ru-RU" sz="1600" dirty="0" smtClean="0"/>
              <a:t>Организация исследований (с целью улучшения качества оказания услуг населению).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8766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18072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Оценка качества работы методиста: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714488"/>
            <a:ext cx="7715200" cy="478539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Выполнение плановых показателей ЦБС;</a:t>
            </a:r>
          </a:p>
          <a:p>
            <a:r>
              <a:rPr lang="ru-RU" dirty="0" smtClean="0"/>
              <a:t>Качественное составление отчетов и планов (отзывы);</a:t>
            </a:r>
          </a:p>
          <a:p>
            <a:r>
              <a:rPr lang="ru-RU" dirty="0" smtClean="0"/>
              <a:t>Ведение учетной документации;</a:t>
            </a:r>
          </a:p>
          <a:p>
            <a:r>
              <a:rPr lang="ru-RU" dirty="0" smtClean="0"/>
              <a:t>Количество проведенных семинаров, стажировок, практикумов, консультаций;</a:t>
            </a:r>
          </a:p>
          <a:p>
            <a:r>
              <a:rPr lang="ru-RU" dirty="0" smtClean="0"/>
              <a:t>Количество выездов в филиалы;</a:t>
            </a:r>
          </a:p>
          <a:p>
            <a:r>
              <a:rPr lang="ru-RU" dirty="0" smtClean="0"/>
              <a:t>Внедрение инноваций (новые формы работы, использование информационных технологий и т.д.);</a:t>
            </a:r>
          </a:p>
          <a:p>
            <a:r>
              <a:rPr lang="ru-RU" dirty="0" smtClean="0"/>
              <a:t>Выступление на выездных семинарах, конференциях;</a:t>
            </a:r>
          </a:p>
          <a:p>
            <a:r>
              <a:rPr lang="ru-RU" dirty="0" smtClean="0"/>
              <a:t>Количество статей в СМИ;</a:t>
            </a:r>
          </a:p>
          <a:p>
            <a:r>
              <a:rPr lang="ru-RU" dirty="0" smtClean="0"/>
              <a:t>Оценка работы сотрудниками учреждения (опросы, анкетирования).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9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31816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Положение о методическом совете: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714488"/>
            <a:ext cx="7746064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Координация работы ЦБС по основным направлениям работы;</a:t>
            </a:r>
          </a:p>
          <a:p>
            <a:r>
              <a:rPr lang="ru-RU" dirty="0" smtClean="0"/>
              <a:t>Организация социально-значимых мероприятий;</a:t>
            </a:r>
          </a:p>
          <a:p>
            <a:r>
              <a:rPr lang="ru-RU" dirty="0"/>
              <a:t>Дает качественную оценку работы сотрудников;</a:t>
            </a:r>
          </a:p>
          <a:p>
            <a:r>
              <a:rPr lang="ru-RU" dirty="0" smtClean="0"/>
              <a:t>Ходатайство о поощрении работника учреждения (грамоты, дипломы);</a:t>
            </a:r>
          </a:p>
          <a:p>
            <a:r>
              <a:rPr lang="ru-RU" dirty="0" smtClean="0"/>
              <a:t>Принятие и утверждение методических решений;</a:t>
            </a:r>
          </a:p>
          <a:p>
            <a:r>
              <a:rPr lang="ru-RU" dirty="0" smtClean="0"/>
              <a:t>Разработка и утверждение документации.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ега\Desktop\P4260080.JPG"/>
          <p:cNvPicPr>
            <a:picLocks noChangeAspect="1" noChangeArrowheads="1"/>
          </p:cNvPicPr>
          <p:nvPr/>
        </p:nvPicPr>
        <p:blipFill>
          <a:blip r:embed="rId2" cstate="print"/>
          <a:srcRect t="14256"/>
          <a:stretch>
            <a:fillRect/>
          </a:stretch>
        </p:blipFill>
        <p:spPr bwMode="auto">
          <a:xfrm>
            <a:off x="0" y="642918"/>
            <a:ext cx="9144000" cy="588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5572140"/>
            <a:ext cx="8072494" cy="93439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ВНИМАНИЕ!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6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275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Модель методической работы библиотеки</vt:lpstr>
      <vt:lpstr>Модель методической работы</vt:lpstr>
      <vt:lpstr>Положение о методисте</vt:lpstr>
      <vt:lpstr>Положение о методисте</vt:lpstr>
      <vt:lpstr>Оценка качества работы методиста:</vt:lpstr>
      <vt:lpstr>Положение о методическом совете: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Filial9</dc:creator>
  <cp:lastModifiedBy>XTreme</cp:lastModifiedBy>
  <cp:revision>23</cp:revision>
  <dcterms:created xsi:type="dcterms:W3CDTF">2014-04-25T05:37:35Z</dcterms:created>
  <dcterms:modified xsi:type="dcterms:W3CDTF">2014-05-12T03:31:56Z</dcterms:modified>
</cp:coreProperties>
</file>